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</p:sldMasterIdLst>
  <p:sldIdLst>
    <p:sldId id="259" r:id="rId3"/>
    <p:sldId id="264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82" r:id="rId12"/>
    <p:sldId id="283" r:id="rId13"/>
    <p:sldId id="284" r:id="rId14"/>
    <p:sldId id="285" r:id="rId15"/>
    <p:sldId id="286" r:id="rId16"/>
    <p:sldId id="287" r:id="rId17"/>
    <p:sldId id="276" r:id="rId18"/>
    <p:sldId id="277" r:id="rId19"/>
    <p:sldId id="278" r:id="rId20"/>
    <p:sldId id="279" r:id="rId21"/>
    <p:sldId id="280" r:id="rId22"/>
    <p:sldId id="281" r:id="rId23"/>
    <p:sldId id="273" r:id="rId24"/>
    <p:sldId id="275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E3FB2-8C3D-4F4E-ABBD-481E120024BD}">
          <p14:sldIdLst>
            <p14:sldId id="259"/>
          </p14:sldIdLst>
        </p14:section>
        <p14:section name="Untitled Section" id="{1DBA0BAE-204B-40F0-9C06-B67A34AE024B}">
          <p14:sldIdLst>
            <p14:sldId id="264"/>
            <p14:sldId id="266"/>
            <p14:sldId id="267"/>
            <p14:sldId id="268"/>
            <p14:sldId id="269"/>
            <p14:sldId id="270"/>
            <p14:sldId id="272"/>
            <p14:sldId id="271"/>
            <p14:sldId id="282"/>
            <p14:sldId id="283"/>
            <p14:sldId id="284"/>
            <p14:sldId id="285"/>
            <p14:sldId id="286"/>
            <p14:sldId id="287"/>
            <p14:sldId id="276"/>
            <p14:sldId id="277"/>
            <p14:sldId id="278"/>
            <p14:sldId id="279"/>
            <p14:sldId id="280"/>
            <p14:sldId id="281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1" autoAdjust="0"/>
    <p:restoredTop sz="96323"/>
  </p:normalViewPr>
  <p:slideViewPr>
    <p:cSldViewPr snapToGrid="0" snapToObjects="1">
      <p:cViewPr varScale="1">
        <p:scale>
          <a:sx n="82" d="100"/>
          <a:sy n="82" d="100"/>
        </p:scale>
        <p:origin x="797" y="5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743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A7934B"/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743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A7934B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34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563037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rgbClr val="A7934B"/>
          </a:solidFill>
          <a:latin typeface="Roboto Slab" pitchFamily="2" charset="0"/>
          <a:ea typeface="Roboto Slab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PCU212111212111" TargetMode="External"/><Relationship Id="rId3" Type="http://schemas.openxmlformats.org/officeDocument/2006/relationships/hyperlink" Target="https://www.kaggle.com/sudalairajkumar/cryptocurrencypricehistory?select=coin_Dogecoin.csv" TargetMode="External"/><Relationship Id="rId7" Type="http://schemas.openxmlformats.org/officeDocument/2006/relationships/hyperlink" Target="https://github.com/owid/energy-data" TargetMode="External"/><Relationship Id="rId2" Type="http://schemas.openxmlformats.org/officeDocument/2006/relationships/hyperlink" Target="https://www.kaggle.com/sudalairajkumar/cryptocurrencypricehistory?select=coin_Bitcoin.csv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awadhi123/crude-oil-stock-price" TargetMode="External"/><Relationship Id="rId5" Type="http://schemas.openxmlformats.org/officeDocument/2006/relationships/hyperlink" Target="https://www.kaggle.com/mattiuzc/stock-exchange-data?select=indexInfo.csv" TargetMode="External"/><Relationship Id="rId4" Type="http://schemas.openxmlformats.org/officeDocument/2006/relationships/hyperlink" Target="https://www.kaggle.com/sudalairajkumar/cryptocurrencypricehistory?select=coin_Ethereum.cs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ytimes.com/interactive/2021/09/03/climate/bitcoin-carbon-footprint-electricity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1/feb/27/bitcoin-mining-electricity-use-environmental-impa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1/03/21/the-debate-about-cryptocurrency-and-energy-consumptio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climate-change/news/bitcoin-mine-nft-oil-well-viral-b1816478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395" y="2151407"/>
            <a:ext cx="5572125" cy="1806544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/>
            <a:r>
              <a:rPr lang="en-US" b="1" dirty="0"/>
              <a:t>The Relationship between Cryptocurrency and Energy Prices?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592" y="4831166"/>
            <a:ext cx="1787731" cy="126365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 err="1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Shermeen</a:t>
            </a: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Ajani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Stuart Manito Smith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Timothy Smith</a:t>
            </a:r>
          </a:p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10-30-21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3C8BF-B65A-409B-A4E3-42C77F220F2E}"/>
              </a:ext>
            </a:extLst>
          </p:cNvPr>
          <p:cNvSpPr txBox="1">
            <a:spLocks/>
          </p:cNvSpPr>
          <p:nvPr/>
        </p:nvSpPr>
        <p:spPr>
          <a:xfrm>
            <a:off x="2898271" y="3389049"/>
            <a:ext cx="2998867" cy="112853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 defTabSz="3429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200" b="0" kern="120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sz="1875" dirty="0"/>
              <a:t>An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5121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E37AA-084A-42C4-89B4-71F658329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9650" y="1215481"/>
            <a:ext cx="7753350" cy="499481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000" dirty="0"/>
              <a:t>Cryptocurrency prices (Bitcoin, Dogecoin, Ether)</a:t>
            </a:r>
          </a:p>
          <a:p>
            <a:pPr lvl="1" fontAlgn="base"/>
            <a:r>
              <a:rPr lang="en-US" sz="2000" u="sng" dirty="0">
                <a:hlinkClick r:id="rId2"/>
              </a:rPr>
              <a:t>https://www.kaggle.com/sudalairajkumar/cryptocurrencypricehistory?select=coin_Bitcoin.csv</a:t>
            </a:r>
            <a:endParaRPr lang="en-US" sz="2000" dirty="0"/>
          </a:p>
          <a:p>
            <a:pPr lvl="1" fontAlgn="base"/>
            <a:r>
              <a:rPr lang="en-US" sz="2000" u="sng" dirty="0">
                <a:hlinkClick r:id="rId3"/>
              </a:rPr>
              <a:t>https://www.kaggle.com/sudalairajkumar/cryptocurrencypricehistory?select=coin_Dogecoin.csv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2000" u="sng" dirty="0">
                <a:hlinkClick r:id="rId4"/>
              </a:rPr>
              <a:t>https://www.kaggle.com/sudalairajkumar/cryptocurrencypricehistory?select=coin_Ethereum.csv</a:t>
            </a:r>
            <a:r>
              <a:rPr lang="en-US" sz="2000" dirty="0"/>
              <a:t> </a:t>
            </a:r>
          </a:p>
          <a:p>
            <a:pPr marL="0" indent="0" fontAlgn="base">
              <a:buNone/>
            </a:pPr>
            <a:r>
              <a:rPr lang="en-US" sz="2000" dirty="0"/>
              <a:t>Stock Market (S&amp;P500, DJIA,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 fontAlgn="base"/>
            <a:r>
              <a:rPr lang="en-US" sz="2000" u="sng" dirty="0">
                <a:hlinkClick r:id="rId5"/>
              </a:rPr>
              <a:t>https://www.kaggle.com/mattiuzc/stock-exchange-data?select=indexInfo.csv</a:t>
            </a:r>
            <a:r>
              <a:rPr lang="en-US" sz="2000" dirty="0"/>
              <a:t> </a:t>
            </a:r>
          </a:p>
          <a:p>
            <a:pPr marL="0" indent="0" fontAlgn="base">
              <a:buNone/>
            </a:pPr>
            <a:r>
              <a:rPr lang="en-US" sz="2000" dirty="0"/>
              <a:t>Commodities prices (energy prices, oil)</a:t>
            </a:r>
          </a:p>
          <a:p>
            <a:pPr lvl="1" fontAlgn="base"/>
            <a:r>
              <a:rPr lang="en-US" sz="2000" u="sng" dirty="0">
                <a:hlinkClick r:id="rId6"/>
              </a:rPr>
              <a:t>https://www.kaggle.com/awadhi123/crude-oil-stock-price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2000" u="sng" dirty="0">
                <a:hlinkClick r:id="rId7"/>
              </a:rPr>
              <a:t>https://github.com/owid/energy-data</a:t>
            </a:r>
            <a:endParaRPr lang="en-US" sz="2000" dirty="0"/>
          </a:p>
          <a:p>
            <a:pPr lvl="1"/>
            <a:r>
              <a:rPr lang="en-US" sz="2000" u="sng" dirty="0">
                <a:hlinkClick r:id="rId8"/>
              </a:rPr>
              <a:t>https://fred.stlouisfed.org/series/PCU212111212111</a:t>
            </a:r>
            <a:r>
              <a:rPr lang="en-US" sz="2000" dirty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612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Crypto Data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738F2A-BE2B-4CCE-AA68-7EAF923B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52" y="1449676"/>
            <a:ext cx="7800098" cy="39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6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Stock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22A53-EE66-4844-978C-2E19A849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33" y="1336780"/>
            <a:ext cx="7473012" cy="43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Energy Data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1BDBA7-BB52-4A85-9123-5A90629C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08" y="1486844"/>
            <a:ext cx="7781484" cy="38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7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Combining Data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312B183-B619-4DAD-B7BD-CA5D6289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98" y="1183037"/>
            <a:ext cx="7778604" cy="44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Combining Data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F5BAFF-A503-4649-B706-BBA328CC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239716"/>
            <a:ext cx="7729246" cy="46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1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Coal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56E6C8-5F78-4DA6-AB23-7DC6E4BC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8" y="1330174"/>
            <a:ext cx="3771900" cy="2514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4081C72-3029-4357-8033-89B3FA86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288" y="1330174"/>
            <a:ext cx="3771900" cy="25146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81EA444-C113-4E8D-AFC6-8B8ACBA2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38" y="3844774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Analysis: Crude Oil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DD6049E-011F-47A8-AA87-D5AD03E1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9" y="1436120"/>
            <a:ext cx="3771900" cy="25146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D846BF-BEE9-4A29-9851-5725F886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19" y="1436120"/>
            <a:ext cx="3771900" cy="25146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8AF409D-3434-40F3-AF85-EBE6649CC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3950720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8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Natural Gas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C9064E8-D209-4D4A-8BB7-A0D2F514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0" y="1425924"/>
            <a:ext cx="37719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E166CB-2619-4893-A530-29220262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82" y="1425924"/>
            <a:ext cx="3771900" cy="2514600"/>
          </a:xfrm>
          <a:prstGeom prst="rect">
            <a:avLst/>
          </a:prstGeom>
        </p:spPr>
      </p:pic>
      <p:pic>
        <p:nvPicPr>
          <p:cNvPr id="11" name="Picture 1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C1533BF-6793-4515-A8E3-FEF1F03A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4021376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3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NASDAQ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190D66D-606A-4E9A-960E-1C20E7CF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4" y="1454379"/>
            <a:ext cx="3771900" cy="2514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8EE9C5B-823B-406C-868D-DE389320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454379"/>
            <a:ext cx="3771900" cy="25146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35B2046-A9C4-44E5-9804-11F6F4275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4093755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D082-12F3-49F2-9E10-57370692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910" y="1854982"/>
            <a:ext cx="4213225" cy="3410702"/>
          </a:xfrm>
        </p:spPr>
        <p:txBody>
          <a:bodyPr/>
          <a:lstStyle/>
          <a:p>
            <a:r>
              <a:rPr lang="en-US" dirty="0"/>
              <a:t>Bitcoin</a:t>
            </a:r>
          </a:p>
          <a:p>
            <a:endParaRPr lang="en-US" dirty="0"/>
          </a:p>
          <a:p>
            <a:r>
              <a:rPr lang="en-US" dirty="0"/>
              <a:t>How is it made?</a:t>
            </a:r>
          </a:p>
          <a:p>
            <a:endParaRPr lang="en-US" dirty="0"/>
          </a:p>
          <a:p>
            <a:r>
              <a:rPr lang="en-US" dirty="0"/>
              <a:t>Enormous amount of power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095547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Crypto</a:t>
            </a:r>
          </a:p>
        </p:txBody>
      </p:sp>
      <p:pic>
        <p:nvPicPr>
          <p:cNvPr id="7" name="Picture 2" descr="Bitcoin hits new high, topping April peak of $65K | TheHill">
            <a:extLst>
              <a:ext uri="{FF2B5EF4-FFF2-40B4-BE49-F238E27FC236}">
                <a16:creationId xmlns:a16="http://schemas.microsoft.com/office/drawing/2014/main" id="{698B4E69-3068-4EED-A9CA-28C7DCA0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01" y="364150"/>
            <a:ext cx="3967349" cy="224241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Analysis: Nikkei N225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002B7E6-ED6A-43B9-A8A6-EB20892B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403674"/>
            <a:ext cx="37719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721E51D-A9DB-4D5D-85B5-F74145B1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68" y="1403674"/>
            <a:ext cx="3771900" cy="25146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6F2F67A-0C9C-4D87-9580-519EBD906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10" y="3936356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1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NYSE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5FF2617-8C66-4602-8F09-9351A1BF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0" y="1422034"/>
            <a:ext cx="3771900" cy="25146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963B7F3-F808-4EE0-980D-31E2EE18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94" y="1422034"/>
            <a:ext cx="3771900" cy="25146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F5136E1-435E-40A9-B055-31DADA4E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3936634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R-Squared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B85180-B914-4AA2-AAD6-BF4F804E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26" y="1849242"/>
            <a:ext cx="6838949" cy="31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2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FA4114-37BF-4430-9294-FD710624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706" y="2519622"/>
            <a:ext cx="8150390" cy="18187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Is there any relationship between cryptocurrency prices and energy prices?</a:t>
            </a:r>
          </a:p>
        </p:txBody>
      </p:sp>
    </p:spTree>
    <p:extLst>
      <p:ext uri="{BB962C8B-B14F-4D97-AF65-F5344CB8AC3E}">
        <p14:creationId xmlns:p14="http://schemas.microsoft.com/office/powerpoint/2010/main" val="12048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20251-1C5A-4A74-809B-3AFFF9E0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60" y="2448363"/>
            <a:ext cx="4696480" cy="157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6C3DE-495E-4A99-A136-9C6FBB21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67" y="2343573"/>
            <a:ext cx="1362265" cy="209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F9A2AE-7E88-4046-8316-047B9FE04C48}"/>
              </a:ext>
            </a:extLst>
          </p:cNvPr>
          <p:cNvSpPr/>
          <p:nvPr/>
        </p:nvSpPr>
        <p:spPr>
          <a:xfrm>
            <a:off x="1389993" y="5656025"/>
            <a:ext cx="6364013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https://www.nytimes.com/interactive/2021/09/03/climate/bitcoin-carbon-footprint-electricity.html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0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27C54-5C37-48F2-AC23-214F4CFB4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45" y="3043237"/>
            <a:ext cx="5553710" cy="77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611E5F-B33A-4647-9308-4189B7FE9AC5}"/>
              </a:ext>
            </a:extLst>
          </p:cNvPr>
          <p:cNvSpPr/>
          <p:nvPr/>
        </p:nvSpPr>
        <p:spPr>
          <a:xfrm>
            <a:off x="1479330" y="5028246"/>
            <a:ext cx="618533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https://www.theguardian.com/technology/2021/feb/27/bitcoin-mining-electricity-use-environmental-impact</a:t>
            </a:r>
            <a:endParaRPr lang="en-US" sz="1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FE4A1-EA7F-465A-A434-8EF5B7857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4585" y="2483969"/>
            <a:ext cx="5943600" cy="14490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AEAF2-E7FA-443E-AB32-746FFF21080E}"/>
              </a:ext>
            </a:extLst>
          </p:cNvPr>
          <p:cNvSpPr/>
          <p:nvPr/>
        </p:nvSpPr>
        <p:spPr>
          <a:xfrm>
            <a:off x="1689537" y="5436854"/>
            <a:ext cx="5533697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https://techcrunch.com/2021/03/21/the-debate-about-cryptocurrency-and-energy-consumption/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8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568B1-29A4-4455-A0AC-0DB807CE7FEC}"/>
              </a:ext>
            </a:extLst>
          </p:cNvPr>
          <p:cNvSpPr/>
          <p:nvPr/>
        </p:nvSpPr>
        <p:spPr>
          <a:xfrm>
            <a:off x="2286000" y="5287163"/>
            <a:ext cx="4572000" cy="2589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https://fortune.com/2021/05/13/musk-bitcoin-mining-bad-planet-heres-how-bad/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D4FB8-DF2C-4807-A5F1-201FEBD48B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955607"/>
            <a:ext cx="5943600" cy="9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9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F375A-6CE1-43D4-A8DA-F70602B9B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868930"/>
            <a:ext cx="5943600" cy="1120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1600200" y="4858786"/>
            <a:ext cx="594359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https://www.independent.co.uk/climate-change/news/bitcoin-mine-nft-oil-well-viral-b1816478.html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2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01858-6502-4EE6-AE84-BE08D7FB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1452481"/>
            <a:ext cx="7020910" cy="42649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0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999796" y="5105007"/>
            <a:ext cx="7144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https://www.coindesk.com/business/2021/03/05/the-frustrating-maddening-all-consuming-bitcoin-energy-debate/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BA3A6-93CF-4D68-AD96-6B745DC41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051810"/>
            <a:ext cx="594360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015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EDCA091-7512-EB4E-B883-11123C796BD5}" vid="{4D871D59-9E20-C447-9F04-B7CBA5D7669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EDCA091-7512-EB4E-B883-11123C796BD5}" vid="{4677589B-F792-1944-8F83-3C61260228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</Template>
  <TotalTime>131</TotalTime>
  <Words>318</Words>
  <Application>Microsoft Office PowerPoint</Application>
  <PresentationFormat>On-screen Show (4:3)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Condensed Light</vt:lpstr>
      <vt:lpstr>Calibri</vt:lpstr>
      <vt:lpstr>Roboto Slab</vt:lpstr>
      <vt:lpstr>Arial</vt:lpstr>
      <vt:lpstr>Roboto</vt:lpstr>
      <vt:lpstr>Custom Design</vt:lpstr>
      <vt:lpstr>1_Custom Design</vt:lpstr>
      <vt:lpstr>The Relationship between Cryptocurrency and Energy Prices?</vt:lpstr>
      <vt:lpstr>Crypto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  <vt:lpstr>Data Sources</vt:lpstr>
      <vt:lpstr>Reading and Cleaning Crypto Data</vt:lpstr>
      <vt:lpstr>Reading and Cleaning Stock Data</vt:lpstr>
      <vt:lpstr>Reading and Cleaning Energy Data</vt:lpstr>
      <vt:lpstr>Combining Data</vt:lpstr>
      <vt:lpstr>Combining Data</vt:lpstr>
      <vt:lpstr>Analysis: Coal</vt:lpstr>
      <vt:lpstr>Analysis: Crude Oil</vt:lpstr>
      <vt:lpstr>Analysis: Natural Gas</vt:lpstr>
      <vt:lpstr>Analysis: NASDAQ</vt:lpstr>
      <vt:lpstr>Analysis: Nikkei N225</vt:lpstr>
      <vt:lpstr>Analysis: NYSE</vt:lpstr>
      <vt:lpstr>R-Squared Values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Cryptocurrency and Energy Prices?</dc:title>
  <dc:creator>Stuart Manito Smith</dc:creator>
  <cp:lastModifiedBy>shermeen.ajani@gmail.com</cp:lastModifiedBy>
  <cp:revision>12</cp:revision>
  <dcterms:created xsi:type="dcterms:W3CDTF">2021-10-26T23:24:07Z</dcterms:created>
  <dcterms:modified xsi:type="dcterms:W3CDTF">2021-10-28T23:51:30Z</dcterms:modified>
</cp:coreProperties>
</file>